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2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33"/>
  </p:normalViewPr>
  <p:slideViewPr>
    <p:cSldViewPr snapToGrid="0">
      <p:cViewPr varScale="1">
        <p:scale>
          <a:sx n="127" d="100"/>
          <a:sy n="127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63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82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2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80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9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14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5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06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4" name="Video 3" descr="Elektronische System">
            <a:extLst>
              <a:ext uri="{FF2B5EF4-FFF2-40B4-BE49-F238E27FC236}">
                <a16:creationId xmlns:a16="http://schemas.microsoft.com/office/drawing/2014/main" id="{11935CB0-66BC-80DA-5AA8-A46D67D0C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86" r="1" b="1"/>
          <a:stretch>
            <a:fillRect/>
          </a:stretch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765519-80BC-98DF-DD5E-F8755E282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5758629" cy="2696866"/>
          </a:xfrm>
        </p:spPr>
        <p:txBody>
          <a:bodyPr anchor="t">
            <a:normAutofit/>
          </a:bodyPr>
          <a:lstStyle/>
          <a:p>
            <a:r>
              <a:rPr lang="en-US" noProof="0" dirty="0">
                <a:solidFill>
                  <a:srgbClr val="FFFFFF"/>
                </a:solidFill>
              </a:rPr>
              <a:t>Multistage Attack on a Linux Server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078A079-D278-4856-AB8B-2D066E120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402572" cy="1287887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noProof="0" dirty="0">
                <a:solidFill>
                  <a:srgbClr val="FFFFFF"/>
                </a:solidFill>
              </a:rPr>
              <a:t>Jan </a:t>
            </a:r>
            <a:r>
              <a:rPr lang="en-US" sz="1700" noProof="0" dirty="0" err="1">
                <a:solidFill>
                  <a:srgbClr val="FFFFFF"/>
                </a:solidFill>
              </a:rPr>
              <a:t>Büchele</a:t>
            </a:r>
            <a:r>
              <a:rPr lang="en-US" sz="1700" noProof="0" dirty="0">
                <a:solidFill>
                  <a:srgbClr val="FFFFFF"/>
                </a:solidFill>
              </a:rPr>
              <a:t> und Henrik Lümkemann</a:t>
            </a:r>
          </a:p>
          <a:p>
            <a:pPr>
              <a:lnSpc>
                <a:spcPct val="120000"/>
              </a:lnSpc>
            </a:pPr>
            <a:r>
              <a:rPr lang="en-US" sz="1700" noProof="0" dirty="0">
                <a:solidFill>
                  <a:srgbClr val="FFFFFF"/>
                </a:solidFill>
              </a:rPr>
              <a:t>19.06.2025</a:t>
            </a:r>
          </a:p>
          <a:p>
            <a:pPr>
              <a:lnSpc>
                <a:spcPct val="120000"/>
              </a:lnSpc>
            </a:pPr>
            <a:r>
              <a:rPr lang="en-US" sz="1700" noProof="0" dirty="0">
                <a:solidFill>
                  <a:srgbClr val="FFFFFF"/>
                </a:solidFill>
              </a:rPr>
              <a:t>Cyber Security – Isabel Wagner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86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FC185-2859-6E84-2C42-0B21842C3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FDB23-531A-FEC8-8BF6-8CBE4BDA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Dirty COW explained – How to gain root access?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1176973-E719-F7F5-2779-F21D6EFEBBB5}"/>
              </a:ext>
            </a:extLst>
          </p:cNvPr>
          <p:cNvSpPr/>
          <p:nvPr/>
        </p:nvSpPr>
        <p:spPr>
          <a:xfrm>
            <a:off x="1346479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DE7A850-B227-8F8D-D9DC-271496E1A5D5}"/>
              </a:ext>
            </a:extLst>
          </p:cNvPr>
          <p:cNvSpPr/>
          <p:nvPr/>
        </p:nvSpPr>
        <p:spPr>
          <a:xfrm>
            <a:off x="5267011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1E7B529-1D3E-B070-31F2-02BD270999F8}"/>
              </a:ext>
            </a:extLst>
          </p:cNvPr>
          <p:cNvSpPr/>
          <p:nvPr/>
        </p:nvSpPr>
        <p:spPr>
          <a:xfrm>
            <a:off x="9187543" y="3217481"/>
            <a:ext cx="1647930" cy="22689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13FF701-E76A-B603-8D2F-F78A1C593B8A}"/>
              </a:ext>
            </a:extLst>
          </p:cNvPr>
          <p:cNvSpPr/>
          <p:nvPr/>
        </p:nvSpPr>
        <p:spPr>
          <a:xfrm>
            <a:off x="1356527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45CF0C6-BF51-7488-F74F-886B2584CFF9}"/>
              </a:ext>
            </a:extLst>
          </p:cNvPr>
          <p:cNvSpPr txBox="1"/>
          <p:nvPr/>
        </p:nvSpPr>
        <p:spPr>
          <a:xfrm>
            <a:off x="1306265" y="64886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3DAD6FB-1F05-6388-BE34-3984A17B85F8}"/>
              </a:ext>
            </a:extLst>
          </p:cNvPr>
          <p:cNvSpPr txBox="1"/>
          <p:nvPr/>
        </p:nvSpPr>
        <p:spPr>
          <a:xfrm>
            <a:off x="5323192" y="649614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AC6ABC5-86B6-00FF-A9C0-8A06263DEA29}"/>
              </a:ext>
            </a:extLst>
          </p:cNvPr>
          <p:cNvSpPr txBox="1"/>
          <p:nvPr/>
        </p:nvSpPr>
        <p:spPr>
          <a:xfrm>
            <a:off x="9374955" y="548639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Drive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7B992218-A6E3-47F7-8078-57FD54CD97C7}"/>
              </a:ext>
            </a:extLst>
          </p:cNvPr>
          <p:cNvSpPr/>
          <p:nvPr/>
        </p:nvSpPr>
        <p:spPr>
          <a:xfrm>
            <a:off x="5312735" y="3239586"/>
            <a:ext cx="1545616" cy="9927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Contents</a:t>
            </a:r>
          </a:p>
          <a:p>
            <a:pPr algn="ctr"/>
            <a:r>
              <a:rPr lang="en-US" sz="1600" dirty="0"/>
              <a:t>(Read-Only)</a:t>
            </a:r>
            <a:endParaRPr lang="en-US" dirty="0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704DE33C-49C9-9B71-5A16-8162D8D65F1B}"/>
              </a:ext>
            </a:extLst>
          </p:cNvPr>
          <p:cNvCxnSpPr>
            <a:stCxn id="37" idx="1"/>
            <a:endCxn id="42" idx="3"/>
          </p:cNvCxnSpPr>
          <p:nvPr/>
        </p:nvCxnSpPr>
        <p:spPr>
          <a:xfrm flipH="1" flipV="1">
            <a:off x="6858351" y="3735975"/>
            <a:ext cx="2329192" cy="615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CB834ADA-02EE-05E0-01DC-FF8EEEA2A94A}"/>
              </a:ext>
            </a:extLst>
          </p:cNvPr>
          <p:cNvSpPr/>
          <p:nvPr/>
        </p:nvSpPr>
        <p:spPr>
          <a:xfrm>
            <a:off x="1366575" y="3830430"/>
            <a:ext cx="1637882" cy="8038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Pointer made by </a:t>
            </a:r>
            <a:r>
              <a:rPr lang="en-US" sz="1600" dirty="0" err="1"/>
              <a:t>mmap</a:t>
            </a:r>
            <a:r>
              <a:rPr lang="en-US" sz="1600" dirty="0"/>
              <a:t>()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58703D9-DF80-3F9D-7108-2B5B4396D59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004457" y="4232364"/>
            <a:ext cx="2318735" cy="942312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76FC421-33CA-7E13-96C1-FCB9E2B4E389}"/>
              </a:ext>
            </a:extLst>
          </p:cNvPr>
          <p:cNvSpPr/>
          <p:nvPr/>
        </p:nvSpPr>
        <p:spPr>
          <a:xfrm>
            <a:off x="5323192" y="4678287"/>
            <a:ext cx="1545616" cy="9927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Contents</a:t>
            </a:r>
          </a:p>
          <a:p>
            <a:pPr algn="ctr"/>
            <a:r>
              <a:rPr lang="en-US" sz="1600" dirty="0"/>
              <a:t>(Private copy)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C08CE37-6E99-5712-F100-472BDEA41CB2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3004457" y="3735975"/>
            <a:ext cx="2308278" cy="49638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C9EDC63-433F-E7B5-D6F6-CB33D30BC484}"/>
              </a:ext>
            </a:extLst>
          </p:cNvPr>
          <p:cNvCxnSpPr>
            <a:cxnSpLocks/>
          </p:cNvCxnSpPr>
          <p:nvPr/>
        </p:nvCxnSpPr>
        <p:spPr>
          <a:xfrm>
            <a:off x="4134678" y="4351940"/>
            <a:ext cx="198783" cy="82273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4B4388D-0226-532E-AD26-DBDEBADCFFD9}"/>
              </a:ext>
            </a:extLst>
          </p:cNvPr>
          <p:cNvCxnSpPr>
            <a:cxnSpLocks/>
          </p:cNvCxnSpPr>
          <p:nvPr/>
        </p:nvCxnSpPr>
        <p:spPr>
          <a:xfrm flipV="1">
            <a:off x="3829878" y="4634298"/>
            <a:ext cx="808383" cy="24250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CCB2A5A-0284-575D-66AC-0C7894B51978}"/>
              </a:ext>
            </a:extLst>
          </p:cNvPr>
          <p:cNvCxnSpPr>
            <a:cxnSpLocks/>
          </p:cNvCxnSpPr>
          <p:nvPr/>
        </p:nvCxnSpPr>
        <p:spPr>
          <a:xfrm>
            <a:off x="5375076" y="4750858"/>
            <a:ext cx="1418399" cy="868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0431FC6-0BDD-E058-A4B5-AAFE02BC6D92}"/>
              </a:ext>
            </a:extLst>
          </p:cNvPr>
          <p:cNvCxnSpPr>
            <a:cxnSpLocks/>
          </p:cNvCxnSpPr>
          <p:nvPr/>
        </p:nvCxnSpPr>
        <p:spPr>
          <a:xfrm flipV="1">
            <a:off x="5346781" y="4750858"/>
            <a:ext cx="1446694" cy="868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C2238B4-806A-65A4-351B-CA07005ABD84}"/>
              </a:ext>
            </a:extLst>
          </p:cNvPr>
          <p:cNvGrpSpPr/>
          <p:nvPr/>
        </p:nvGrpSpPr>
        <p:grpSpPr>
          <a:xfrm>
            <a:off x="9184339" y="3217481"/>
            <a:ext cx="1647930" cy="2268918"/>
            <a:chOff x="9187543" y="3217481"/>
            <a:chExt cx="1647930" cy="2268918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466A7DC-6D3A-F43F-2E83-A7282124E6C6}"/>
                </a:ext>
              </a:extLst>
            </p:cNvPr>
            <p:cNvSpPr/>
            <p:nvPr/>
          </p:nvSpPr>
          <p:spPr>
            <a:xfrm>
              <a:off x="9187543" y="3217481"/>
              <a:ext cx="1647930" cy="2268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489AC05-8D4B-CF08-4769-B08A44016A3A}"/>
                </a:ext>
              </a:extLst>
            </p:cNvPr>
            <p:cNvSpPr/>
            <p:nvPr/>
          </p:nvSpPr>
          <p:spPr>
            <a:xfrm>
              <a:off x="9374955" y="3421105"/>
              <a:ext cx="1273105" cy="12457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8688CE3-9CBD-74EA-D449-0C5E2381E42E}"/>
                </a:ext>
              </a:extLst>
            </p:cNvPr>
            <p:cNvSpPr/>
            <p:nvPr/>
          </p:nvSpPr>
          <p:spPr>
            <a:xfrm>
              <a:off x="9845855" y="3889096"/>
              <a:ext cx="331304" cy="3097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068B9E9-E5EF-DFBA-4CCE-66896C053485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159" y="4351940"/>
              <a:ext cx="329157" cy="666467"/>
            </a:xfrm>
            <a:prstGeom prst="line">
              <a:avLst/>
            </a:prstGeom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338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5BAA-C806-F5F2-D93B-06D922B7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E3A3F-FF20-4063-505D-9FD8BB94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Dirty COW explained – How to gain root access?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7FB8172-301D-2987-58F6-05E1E826963E}"/>
              </a:ext>
            </a:extLst>
          </p:cNvPr>
          <p:cNvSpPr/>
          <p:nvPr/>
        </p:nvSpPr>
        <p:spPr>
          <a:xfrm>
            <a:off x="1346479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5E99229-5820-9617-3873-788C50ADBC74}"/>
              </a:ext>
            </a:extLst>
          </p:cNvPr>
          <p:cNvSpPr/>
          <p:nvPr/>
        </p:nvSpPr>
        <p:spPr>
          <a:xfrm>
            <a:off x="5267011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E494C6C-3A0C-B718-61C8-BD34CFD913C4}"/>
              </a:ext>
            </a:extLst>
          </p:cNvPr>
          <p:cNvSpPr/>
          <p:nvPr/>
        </p:nvSpPr>
        <p:spPr>
          <a:xfrm>
            <a:off x="9187543" y="3217481"/>
            <a:ext cx="1647930" cy="22689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FE03133-9DFE-871C-989E-4EA4CB63841A}"/>
              </a:ext>
            </a:extLst>
          </p:cNvPr>
          <p:cNvSpPr/>
          <p:nvPr/>
        </p:nvSpPr>
        <p:spPr>
          <a:xfrm>
            <a:off x="1356527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EF6A6EF-B2B2-1F46-786F-EE49C619FA06}"/>
              </a:ext>
            </a:extLst>
          </p:cNvPr>
          <p:cNvSpPr txBox="1"/>
          <p:nvPr/>
        </p:nvSpPr>
        <p:spPr>
          <a:xfrm>
            <a:off x="1306265" y="64886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629239D-403F-761E-DE31-E3264CFE8A86}"/>
              </a:ext>
            </a:extLst>
          </p:cNvPr>
          <p:cNvSpPr txBox="1"/>
          <p:nvPr/>
        </p:nvSpPr>
        <p:spPr>
          <a:xfrm>
            <a:off x="5323192" y="649614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4A9412E-3635-4F09-D856-4F5C9BAFF3C2}"/>
              </a:ext>
            </a:extLst>
          </p:cNvPr>
          <p:cNvSpPr txBox="1"/>
          <p:nvPr/>
        </p:nvSpPr>
        <p:spPr>
          <a:xfrm>
            <a:off x="9374955" y="548639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Drive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2DB3345C-9430-789C-8C2F-000DB6DFDAD6}"/>
              </a:ext>
            </a:extLst>
          </p:cNvPr>
          <p:cNvSpPr/>
          <p:nvPr/>
        </p:nvSpPr>
        <p:spPr>
          <a:xfrm>
            <a:off x="5312735" y="3239586"/>
            <a:ext cx="1545616" cy="9927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Contents</a:t>
            </a:r>
          </a:p>
          <a:p>
            <a:pPr algn="ctr"/>
            <a:r>
              <a:rPr lang="en-US" sz="1600" dirty="0"/>
              <a:t>(Read-Only)</a:t>
            </a:r>
            <a:endParaRPr lang="en-US" dirty="0"/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18DD631-A225-D8D8-AD16-CF883864EA92}"/>
              </a:ext>
            </a:extLst>
          </p:cNvPr>
          <p:cNvSpPr/>
          <p:nvPr/>
        </p:nvSpPr>
        <p:spPr>
          <a:xfrm>
            <a:off x="1366575" y="3830430"/>
            <a:ext cx="1637882" cy="8038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Pointer made by </a:t>
            </a:r>
            <a:r>
              <a:rPr lang="en-US" sz="1600" dirty="0" err="1"/>
              <a:t>mmap</a:t>
            </a:r>
            <a:r>
              <a:rPr lang="en-US" sz="1600" dirty="0"/>
              <a:t>()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53331F7-2E53-152E-B460-9D5F9177AF2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004457" y="4232364"/>
            <a:ext cx="2318735" cy="942312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E1A18107-77B3-04F6-3DFB-8A9D50883E26}"/>
              </a:ext>
            </a:extLst>
          </p:cNvPr>
          <p:cNvSpPr/>
          <p:nvPr/>
        </p:nvSpPr>
        <p:spPr>
          <a:xfrm>
            <a:off x="5323192" y="4678287"/>
            <a:ext cx="1545616" cy="9927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Contents</a:t>
            </a:r>
          </a:p>
          <a:p>
            <a:pPr algn="ctr"/>
            <a:r>
              <a:rPr lang="en-US" sz="1600" dirty="0"/>
              <a:t>(Private copy)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E81C89A-8EF9-8155-E877-4154277AC5C5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3004457" y="3735975"/>
            <a:ext cx="2308278" cy="49638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87270F4-420A-7A52-4912-F95D9C6928F6}"/>
              </a:ext>
            </a:extLst>
          </p:cNvPr>
          <p:cNvCxnSpPr>
            <a:cxnSpLocks/>
          </p:cNvCxnSpPr>
          <p:nvPr/>
        </p:nvCxnSpPr>
        <p:spPr>
          <a:xfrm>
            <a:off x="4134678" y="4351940"/>
            <a:ext cx="198783" cy="82273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F3C9D1A-9C67-4578-085D-435EF3F9680D}"/>
              </a:ext>
            </a:extLst>
          </p:cNvPr>
          <p:cNvCxnSpPr>
            <a:cxnSpLocks/>
          </p:cNvCxnSpPr>
          <p:nvPr/>
        </p:nvCxnSpPr>
        <p:spPr>
          <a:xfrm flipV="1">
            <a:off x="3829878" y="4634298"/>
            <a:ext cx="808383" cy="24250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EF7C08CA-5E0D-89C6-9885-7741D81EAA80}"/>
              </a:ext>
            </a:extLst>
          </p:cNvPr>
          <p:cNvCxnSpPr>
            <a:cxnSpLocks/>
          </p:cNvCxnSpPr>
          <p:nvPr/>
        </p:nvCxnSpPr>
        <p:spPr>
          <a:xfrm>
            <a:off x="5375076" y="4750858"/>
            <a:ext cx="1418399" cy="868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7DE0538-5C23-D835-2949-6A252FD8FE9A}"/>
              </a:ext>
            </a:extLst>
          </p:cNvPr>
          <p:cNvCxnSpPr>
            <a:cxnSpLocks/>
          </p:cNvCxnSpPr>
          <p:nvPr/>
        </p:nvCxnSpPr>
        <p:spPr>
          <a:xfrm flipV="1">
            <a:off x="5346781" y="4750858"/>
            <a:ext cx="1446694" cy="86817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624D3E7-721F-BFD5-B5EC-7EA98AC67550}"/>
              </a:ext>
            </a:extLst>
          </p:cNvPr>
          <p:cNvGrpSpPr/>
          <p:nvPr/>
        </p:nvGrpSpPr>
        <p:grpSpPr>
          <a:xfrm>
            <a:off x="9184339" y="3217481"/>
            <a:ext cx="1647930" cy="2268918"/>
            <a:chOff x="9187543" y="3217481"/>
            <a:chExt cx="1647930" cy="226891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C8A58CF-67B8-052C-D722-90BBB413D112}"/>
                </a:ext>
              </a:extLst>
            </p:cNvPr>
            <p:cNvSpPr/>
            <p:nvPr/>
          </p:nvSpPr>
          <p:spPr>
            <a:xfrm>
              <a:off x="9187543" y="3217481"/>
              <a:ext cx="1647930" cy="2268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63E1B0-19B7-78A9-246B-565B8D7E6071}"/>
                </a:ext>
              </a:extLst>
            </p:cNvPr>
            <p:cNvSpPr/>
            <p:nvPr/>
          </p:nvSpPr>
          <p:spPr>
            <a:xfrm>
              <a:off x="9374955" y="3421105"/>
              <a:ext cx="1273105" cy="12457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DD3CE0-FC14-C93F-FCB5-76C95DE8FAD2}"/>
                </a:ext>
              </a:extLst>
            </p:cNvPr>
            <p:cNvSpPr/>
            <p:nvPr/>
          </p:nvSpPr>
          <p:spPr>
            <a:xfrm>
              <a:off x="9845855" y="3889096"/>
              <a:ext cx="331304" cy="3097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07F8DEB-D801-FD61-A326-942724D05CBB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159" y="4351940"/>
              <a:ext cx="329157" cy="666467"/>
            </a:xfrm>
            <a:prstGeom prst="line">
              <a:avLst/>
            </a:prstGeom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363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2E57-CD82-0A95-7606-2C119144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0533B-4701-2CF2-0B79-A5E057B3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Dirty COW explained – How to gain root access?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58A5BC1-4BA1-8200-3C8C-143550DA33FF}"/>
              </a:ext>
            </a:extLst>
          </p:cNvPr>
          <p:cNvSpPr/>
          <p:nvPr/>
        </p:nvSpPr>
        <p:spPr>
          <a:xfrm>
            <a:off x="1346479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F3EAB05-49DD-DDFA-6C96-E03982E4E2F1}"/>
              </a:ext>
            </a:extLst>
          </p:cNvPr>
          <p:cNvSpPr/>
          <p:nvPr/>
        </p:nvSpPr>
        <p:spPr>
          <a:xfrm>
            <a:off x="5267011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79E8DCA-985E-FEA5-2BFC-F94FC92BACC2}"/>
              </a:ext>
            </a:extLst>
          </p:cNvPr>
          <p:cNvSpPr/>
          <p:nvPr/>
        </p:nvSpPr>
        <p:spPr>
          <a:xfrm>
            <a:off x="9187543" y="3217481"/>
            <a:ext cx="1647930" cy="22689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83DE232-BADF-CFC9-BB8F-0DE3C932DDCB}"/>
              </a:ext>
            </a:extLst>
          </p:cNvPr>
          <p:cNvSpPr/>
          <p:nvPr/>
        </p:nvSpPr>
        <p:spPr>
          <a:xfrm>
            <a:off x="1356527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107F22A-4BE2-7435-D877-02FCEB001762}"/>
              </a:ext>
            </a:extLst>
          </p:cNvPr>
          <p:cNvSpPr txBox="1"/>
          <p:nvPr/>
        </p:nvSpPr>
        <p:spPr>
          <a:xfrm>
            <a:off x="1306265" y="64886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122BA1F-5AF2-93D1-FB31-62476C419E4D}"/>
              </a:ext>
            </a:extLst>
          </p:cNvPr>
          <p:cNvSpPr txBox="1"/>
          <p:nvPr/>
        </p:nvSpPr>
        <p:spPr>
          <a:xfrm>
            <a:off x="5323192" y="649614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38D484F-0B48-38B2-3A12-4C9CCE503E8E}"/>
              </a:ext>
            </a:extLst>
          </p:cNvPr>
          <p:cNvSpPr txBox="1"/>
          <p:nvPr/>
        </p:nvSpPr>
        <p:spPr>
          <a:xfrm>
            <a:off x="9374955" y="548639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Drive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29548E55-CBEB-8AA1-1DBE-F2D7EE9B03CA}"/>
              </a:ext>
            </a:extLst>
          </p:cNvPr>
          <p:cNvSpPr/>
          <p:nvPr/>
        </p:nvSpPr>
        <p:spPr>
          <a:xfrm>
            <a:off x="5312735" y="3239586"/>
            <a:ext cx="1545616" cy="9927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Contents</a:t>
            </a:r>
          </a:p>
          <a:p>
            <a:pPr algn="ctr"/>
            <a:r>
              <a:rPr lang="en-US" sz="1600" dirty="0"/>
              <a:t>(Read-Only)</a:t>
            </a:r>
            <a:endParaRPr lang="en-US" dirty="0"/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A48EA58-673D-BE80-2C8F-E7A779931238}"/>
              </a:ext>
            </a:extLst>
          </p:cNvPr>
          <p:cNvSpPr/>
          <p:nvPr/>
        </p:nvSpPr>
        <p:spPr>
          <a:xfrm>
            <a:off x="1366575" y="3830430"/>
            <a:ext cx="1637882" cy="8038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Pointer made by </a:t>
            </a:r>
            <a:r>
              <a:rPr lang="en-US" sz="1600" dirty="0" err="1"/>
              <a:t>mmap</a:t>
            </a:r>
            <a:r>
              <a:rPr lang="en-US" sz="1600" dirty="0"/>
              <a:t>()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DD5D848-626A-7AE4-5357-AE908DFE649D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3004457" y="3735975"/>
            <a:ext cx="2308278" cy="49638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CEF393D-F722-7B79-3901-3C023EDD81B5}"/>
              </a:ext>
            </a:extLst>
          </p:cNvPr>
          <p:cNvCxnSpPr>
            <a:cxnSpLocks/>
            <a:stCxn id="42" idx="3"/>
            <a:endCxn id="37" idx="1"/>
          </p:cNvCxnSpPr>
          <p:nvPr/>
        </p:nvCxnSpPr>
        <p:spPr>
          <a:xfrm>
            <a:off x="6858351" y="3735975"/>
            <a:ext cx="2329192" cy="61596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CB7A5DA-C0E2-3DCA-69CA-DBCB50CC8EE6}"/>
              </a:ext>
            </a:extLst>
          </p:cNvPr>
          <p:cNvGrpSpPr/>
          <p:nvPr/>
        </p:nvGrpSpPr>
        <p:grpSpPr>
          <a:xfrm>
            <a:off x="9184339" y="3218308"/>
            <a:ext cx="1647930" cy="2268918"/>
            <a:chOff x="9187543" y="3217481"/>
            <a:chExt cx="1647930" cy="2268918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9362E6D-D3C2-7EC7-CCFD-F7A3E85E2741}"/>
                </a:ext>
              </a:extLst>
            </p:cNvPr>
            <p:cNvSpPr/>
            <p:nvPr/>
          </p:nvSpPr>
          <p:spPr>
            <a:xfrm>
              <a:off x="9187543" y="3217481"/>
              <a:ext cx="1647930" cy="2268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D36465-7E02-E0E1-5440-FB650F38354D}"/>
                </a:ext>
              </a:extLst>
            </p:cNvPr>
            <p:cNvSpPr/>
            <p:nvPr/>
          </p:nvSpPr>
          <p:spPr>
            <a:xfrm>
              <a:off x="9374955" y="3421105"/>
              <a:ext cx="1273105" cy="12457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80272C-C4C9-80BE-75F7-639351F7434C}"/>
                </a:ext>
              </a:extLst>
            </p:cNvPr>
            <p:cNvSpPr/>
            <p:nvPr/>
          </p:nvSpPr>
          <p:spPr>
            <a:xfrm>
              <a:off x="9845855" y="3889096"/>
              <a:ext cx="331304" cy="3097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852D207E-FFD1-3DB9-62D8-CB1A55CCF113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159" y="4351940"/>
              <a:ext cx="329157" cy="666467"/>
            </a:xfrm>
            <a:prstGeom prst="line">
              <a:avLst/>
            </a:prstGeom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81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DF7A-6A31-D406-BF7D-0CCE81F58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723DA7-735F-3AE3-87C3-EF1C1A30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Why is </a:t>
            </a:r>
            <a:r>
              <a:rPr lang="en-US" noProof="0" dirty="0" err="1"/>
              <a:t>thi</a:t>
            </a:r>
            <a:r>
              <a:rPr lang="en-US" dirty="0"/>
              <a:t>s dangerous? (CVE-2016-5195)</a:t>
            </a:r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F3CEC0-0E6D-DD63-6001-D51C8FCD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468881"/>
            <a:ext cx="4572000" cy="3429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4933DA2-085F-C763-5225-0546F37FC97B}"/>
              </a:ext>
            </a:extLst>
          </p:cNvPr>
          <p:cNvSpPr txBox="1"/>
          <p:nvPr/>
        </p:nvSpPr>
        <p:spPr>
          <a:xfrm>
            <a:off x="1250299" y="2284215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CVSS Rating of 7.8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BBCECC-EDCA-3CA0-44AE-1D57ACF1F29B}"/>
              </a:ext>
            </a:extLst>
          </p:cNvPr>
          <p:cNvSpPr txBox="1">
            <a:spLocks/>
          </p:cNvSpPr>
          <p:nvPr/>
        </p:nvSpPr>
        <p:spPr>
          <a:xfrm>
            <a:off x="3931919" y="2400301"/>
            <a:ext cx="8034794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The attacker must have local access to the system to run the exploit</a:t>
            </a:r>
          </a:p>
          <a:p>
            <a:pPr marL="285750" indent="-285750"/>
            <a:r>
              <a:rPr lang="en-US" dirty="0"/>
              <a:t>The exploit is easy to execute</a:t>
            </a:r>
          </a:p>
          <a:p>
            <a:pPr marL="285750" indent="-285750"/>
            <a:r>
              <a:rPr lang="en-US" dirty="0"/>
              <a:t>The exploit provides full root</a:t>
            </a:r>
          </a:p>
        </p:txBody>
      </p:sp>
    </p:spTree>
    <p:extLst>
      <p:ext uri="{BB962C8B-B14F-4D97-AF65-F5344CB8AC3E}">
        <p14:creationId xmlns:p14="http://schemas.microsoft.com/office/powerpoint/2010/main" val="286508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AF3C-90D4-0C58-405E-20F51AF2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A70D3-533A-165B-84B4-5E46F6B3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Our Exploit Setup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63FE1F8-55EC-187F-8566-E422FB807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72139"/>
            <a:ext cx="10890928" cy="3827493"/>
          </a:xfrm>
        </p:spPr>
        <p:txBody>
          <a:bodyPr anchor="ctr"/>
          <a:lstStyle/>
          <a:p>
            <a:r>
              <a:rPr lang="en-US" dirty="0"/>
              <a:t>Linux VM version 16.04</a:t>
            </a:r>
          </a:p>
          <a:p>
            <a:r>
              <a:rPr lang="en-US" dirty="0" err="1"/>
              <a:t>Libssh</a:t>
            </a:r>
            <a:r>
              <a:rPr lang="en-US" dirty="0"/>
              <a:t> version 0.7.4 -&gt; In exploitable range</a:t>
            </a:r>
          </a:p>
          <a:p>
            <a:r>
              <a:rPr lang="en-US" dirty="0"/>
              <a:t>Linux Kernel version 4.4.0-21-generic -&gt; In exploitable range (Dirty COW)</a:t>
            </a:r>
          </a:p>
          <a:p>
            <a:r>
              <a:rPr lang="en-US" dirty="0"/>
              <a:t>The VM was emulated on a Windows PC with the VMWare software –&gt; important for nano to work</a:t>
            </a:r>
          </a:p>
        </p:txBody>
      </p:sp>
    </p:spTree>
    <p:extLst>
      <p:ext uri="{BB962C8B-B14F-4D97-AF65-F5344CB8AC3E}">
        <p14:creationId xmlns:p14="http://schemas.microsoft.com/office/powerpoint/2010/main" val="19502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DE3666-7687-C89A-02FF-9331A7CA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Exploit 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DD5526-0D7E-AE51-4AD7-09D63421E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472"/>
            <a:ext cx="10890929" cy="356616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b="1" dirty="0"/>
              <a:t>DEMO</a:t>
            </a:r>
          </a:p>
        </p:txBody>
      </p:sp>
      <p:pic>
        <p:nvPicPr>
          <p:cNvPr id="5" name="Grafik 4" descr="Laptop Silhouette">
            <a:extLst>
              <a:ext uri="{FF2B5EF4-FFF2-40B4-BE49-F238E27FC236}">
                <a16:creationId xmlns:a16="http://schemas.microsoft.com/office/drawing/2014/main" id="{12C67443-E9A2-F284-BE4B-B33B9E6FC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79" y="3280178"/>
            <a:ext cx="2272747" cy="2272747"/>
          </a:xfrm>
          <a:prstGeom prst="rect">
            <a:avLst/>
          </a:prstGeom>
        </p:spPr>
      </p:pic>
      <p:pic>
        <p:nvPicPr>
          <p:cNvPr id="7" name="Grafik 6" descr="Filmklappe Silhouette">
            <a:extLst>
              <a:ext uri="{FF2B5EF4-FFF2-40B4-BE49-F238E27FC236}">
                <a16:creationId xmlns:a16="http://schemas.microsoft.com/office/drawing/2014/main" id="{63475281-6D48-54F0-5B6C-406E5C0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8262" y="3213653"/>
            <a:ext cx="2272746" cy="22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BFCA-D929-733B-5B2B-BAC54D71A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759D8-7639-11EC-4F3A-5C686645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Our Mitigation Strategies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BB254D6-2D09-6EF3-10BE-E7E6FF767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91" y="2468880"/>
            <a:ext cx="5136462" cy="3977775"/>
          </a:xfrm>
        </p:spPr>
        <p:txBody>
          <a:bodyPr anchor="ctr"/>
          <a:lstStyle/>
          <a:p>
            <a:r>
              <a:rPr lang="en-US" dirty="0"/>
              <a:t>We create an additional flag, only set after password authentication</a:t>
            </a:r>
          </a:p>
          <a:p>
            <a:r>
              <a:rPr lang="en-US" dirty="0"/>
              <a:t>Only after this flag was set, does the client get </a:t>
            </a:r>
            <a:r>
              <a:rPr lang="en-US" dirty="0" err="1"/>
              <a:t>acces</a:t>
            </a:r>
            <a:endParaRPr lang="en-US" dirty="0"/>
          </a:p>
          <a:p>
            <a:r>
              <a:rPr lang="en-US" dirty="0"/>
              <a:t>The server automatically disconnects after a set time if flag is not set when SSH…SUCCESS is sent 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1565ACAB-A6FD-06D6-7B0D-5CF0C56787A0}"/>
              </a:ext>
            </a:extLst>
          </p:cNvPr>
          <p:cNvSpPr txBox="1">
            <a:spLocks/>
          </p:cNvSpPr>
          <p:nvPr/>
        </p:nvSpPr>
        <p:spPr>
          <a:xfrm>
            <a:off x="6085543" y="2468881"/>
            <a:ext cx="5136462" cy="397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Uninstalling</a:t>
            </a:r>
            <a:r>
              <a:rPr lang="de-DE" dirty="0"/>
              <a:t> </a:t>
            </a:r>
            <a:r>
              <a:rPr lang="de-DE" dirty="0" err="1"/>
              <a:t>gcc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</a:p>
          <a:p>
            <a:r>
              <a:rPr lang="de-DE" dirty="0"/>
              <a:t>Mount user-</a:t>
            </a:r>
            <a:r>
              <a:rPr lang="de-DE" dirty="0" err="1"/>
              <a:t>writable</a:t>
            </a:r>
            <a:r>
              <a:rPr lang="de-DE" dirty="0"/>
              <a:t> </a:t>
            </a:r>
            <a:r>
              <a:rPr lang="de-DE" dirty="0" err="1"/>
              <a:t>directories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noexec</a:t>
            </a:r>
            <a:r>
              <a:rPr lang="de-DE" dirty="0"/>
              <a:t> </a:t>
            </a:r>
            <a:r>
              <a:rPr lang="de-DE" dirty="0" err="1"/>
              <a:t>flag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uploaded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binaries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865F345-97D2-1364-9A7E-7DBA2A2B6567}"/>
              </a:ext>
            </a:extLst>
          </p:cNvPr>
          <p:cNvSpPr txBox="1"/>
          <p:nvPr/>
        </p:nvSpPr>
        <p:spPr>
          <a:xfrm>
            <a:off x="8044472" y="228421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Dirty COW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FB6DDC-E8C5-B6E1-8B09-8FB45D8A5438}"/>
              </a:ext>
            </a:extLst>
          </p:cNvPr>
          <p:cNvSpPr txBox="1"/>
          <p:nvPr/>
        </p:nvSpPr>
        <p:spPr>
          <a:xfrm>
            <a:off x="1955986" y="228421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Libssh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06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E50C-4F5A-5272-6B64-D1D46114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A89DB0-B96A-813C-9579-866596D56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noProof="0"/>
              <a:t>Questions?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35C687CD-E201-4983-029B-F511B120C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210" y="409300"/>
            <a:ext cx="3899580" cy="38995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54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17F7F-8504-89FA-B6BB-4969FEF4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our Project about?</a:t>
            </a:r>
          </a:p>
        </p:txBody>
      </p:sp>
      <p:pic>
        <p:nvPicPr>
          <p:cNvPr id="8" name="Grafik 7" descr="Schwert Silhouette">
            <a:extLst>
              <a:ext uri="{FF2B5EF4-FFF2-40B4-BE49-F238E27FC236}">
                <a16:creationId xmlns:a16="http://schemas.microsoft.com/office/drawing/2014/main" id="{C4B66669-2E8D-0A92-916F-2DFDA6F6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327" y="3528391"/>
            <a:ext cx="914400" cy="914400"/>
          </a:xfrm>
          <a:prstGeom prst="rect">
            <a:avLst/>
          </a:prstGeom>
        </p:spPr>
      </p:pic>
      <p:pic>
        <p:nvPicPr>
          <p:cNvPr id="10" name="Grafik 9" descr="Programmiererin Silhouette">
            <a:extLst>
              <a:ext uri="{FF2B5EF4-FFF2-40B4-BE49-F238E27FC236}">
                <a16:creationId xmlns:a16="http://schemas.microsoft.com/office/drawing/2014/main" id="{6F2FCC51-7F22-9C47-3E56-5C061571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3474720"/>
            <a:ext cx="914400" cy="914400"/>
          </a:xfrm>
          <a:prstGeom prst="rect">
            <a:avLst/>
          </a:prstGeom>
        </p:spPr>
      </p:pic>
      <p:pic>
        <p:nvPicPr>
          <p:cNvPr id="12" name="Grafik 11" descr="Handschellen Silhouette">
            <a:extLst>
              <a:ext uri="{FF2B5EF4-FFF2-40B4-BE49-F238E27FC236}">
                <a16:creationId xmlns:a16="http://schemas.microsoft.com/office/drawing/2014/main" id="{A60B2DB2-6A71-790E-8817-8F8B1FAFE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3273" y="3528391"/>
            <a:ext cx="914400" cy="914400"/>
          </a:xfrm>
          <a:prstGeom prst="rect">
            <a:avLst/>
          </a:prstGeom>
        </p:spPr>
      </p:pic>
      <p:pic>
        <p:nvPicPr>
          <p:cNvPr id="14" name="Grafik 13" descr="Pfeil nach rechts mit einfarbiger Füllung">
            <a:extLst>
              <a:ext uri="{FF2B5EF4-FFF2-40B4-BE49-F238E27FC236}">
                <a16:creationId xmlns:a16="http://schemas.microsoft.com/office/drawing/2014/main" id="{CA0E1A4E-221D-3178-42D3-33C999DA8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6036" y="3537005"/>
            <a:ext cx="914400" cy="914400"/>
          </a:xfrm>
          <a:prstGeom prst="rect">
            <a:avLst/>
          </a:prstGeom>
        </p:spPr>
      </p:pic>
      <p:pic>
        <p:nvPicPr>
          <p:cNvPr id="15" name="Grafik 14" descr="Pfeil nach rechts mit einfarbiger Füllung">
            <a:extLst>
              <a:ext uri="{FF2B5EF4-FFF2-40B4-BE49-F238E27FC236}">
                <a16:creationId xmlns:a16="http://schemas.microsoft.com/office/drawing/2014/main" id="{640EE7B1-C56E-8B4F-4772-946EF1D92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1563" y="3528391"/>
            <a:ext cx="914400" cy="914400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3432D392-18DE-3E3A-6165-7625CD26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784" y="4877991"/>
            <a:ext cx="1281485" cy="9144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Our Attack</a:t>
            </a:r>
          </a:p>
        </p:txBody>
      </p:sp>
      <p:sp>
        <p:nvSpPr>
          <p:cNvPr id="18" name="Inhaltsplatzhalter 16">
            <a:extLst>
              <a:ext uri="{FF2B5EF4-FFF2-40B4-BE49-F238E27FC236}">
                <a16:creationId xmlns:a16="http://schemas.microsoft.com/office/drawing/2014/main" id="{3A80C9C2-D5E0-86C5-354A-220E8C908697}"/>
              </a:ext>
            </a:extLst>
          </p:cNvPr>
          <p:cNvSpPr txBox="1">
            <a:spLocks/>
          </p:cNvSpPr>
          <p:nvPr/>
        </p:nvSpPr>
        <p:spPr>
          <a:xfrm>
            <a:off x="5444800" y="4877990"/>
            <a:ext cx="1281485" cy="914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Gain illegitimate access</a:t>
            </a:r>
          </a:p>
        </p:txBody>
      </p:sp>
      <p:sp>
        <p:nvSpPr>
          <p:cNvPr id="19" name="Inhaltsplatzhalter 16">
            <a:extLst>
              <a:ext uri="{FF2B5EF4-FFF2-40B4-BE49-F238E27FC236}">
                <a16:creationId xmlns:a16="http://schemas.microsoft.com/office/drawing/2014/main" id="{9E1FED7C-96D6-4113-8B69-FC7D57F1D49E}"/>
              </a:ext>
            </a:extLst>
          </p:cNvPr>
          <p:cNvSpPr txBox="1">
            <a:spLocks/>
          </p:cNvSpPr>
          <p:nvPr/>
        </p:nvSpPr>
        <p:spPr>
          <a:xfrm>
            <a:off x="9371825" y="4877990"/>
            <a:ext cx="1397295" cy="914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Compromise the system</a:t>
            </a:r>
          </a:p>
        </p:txBody>
      </p:sp>
    </p:spTree>
    <p:extLst>
      <p:ext uri="{BB962C8B-B14F-4D97-AF65-F5344CB8AC3E}">
        <p14:creationId xmlns:p14="http://schemas.microsoft.com/office/powerpoint/2010/main" val="1027727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342F7-6449-C42D-F85E-8EFE75F3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70FC0-3E85-066F-7EE9-D031B66D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Statement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F95DA3-1B6A-A92E-84C8-544BFE51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noProof="0" dirty="0"/>
              <a:t>Company Server with limited directory access for employees</a:t>
            </a:r>
          </a:p>
          <a:p>
            <a:r>
              <a:rPr lang="en-US" dirty="0"/>
              <a:t>The server can only be accessed via ssh</a:t>
            </a:r>
          </a:p>
          <a:p>
            <a:r>
              <a:rPr lang="en-US" dirty="0"/>
              <a:t>Sensible data is stored on the company server</a:t>
            </a:r>
          </a:p>
          <a:p>
            <a:r>
              <a:rPr lang="en-US" dirty="0"/>
              <a:t>Confidential Company Data can only be accessed by root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261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03DDD-358B-8DBD-212E-67B334B4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DF6E1-64AD-AD8B-31B8-EE164447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are our adversaries?</a:t>
            </a:r>
          </a:p>
        </p:txBody>
      </p:sp>
      <p:pic>
        <p:nvPicPr>
          <p:cNvPr id="10" name="Grafik 9" descr="Programmiererin Silhouette">
            <a:extLst>
              <a:ext uri="{FF2B5EF4-FFF2-40B4-BE49-F238E27FC236}">
                <a16:creationId xmlns:a16="http://schemas.microsoft.com/office/drawing/2014/main" id="{B54C0300-9E28-996E-DC52-4E99681AC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314" y="2489030"/>
            <a:ext cx="914400" cy="914400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8A4BB082-837F-C7C0-12E7-BD29D1331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257" y="2489030"/>
            <a:ext cx="2351082" cy="91440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External adversary</a:t>
            </a:r>
          </a:p>
        </p:txBody>
      </p:sp>
      <p:sp>
        <p:nvSpPr>
          <p:cNvPr id="18" name="Inhaltsplatzhalter 16">
            <a:extLst>
              <a:ext uri="{FF2B5EF4-FFF2-40B4-BE49-F238E27FC236}">
                <a16:creationId xmlns:a16="http://schemas.microsoft.com/office/drawing/2014/main" id="{0CD7E10F-424B-5351-BBF3-2114BB381E40}"/>
              </a:ext>
            </a:extLst>
          </p:cNvPr>
          <p:cNvSpPr txBox="1">
            <a:spLocks/>
          </p:cNvSpPr>
          <p:nvPr/>
        </p:nvSpPr>
        <p:spPr>
          <a:xfrm>
            <a:off x="2764257" y="4546428"/>
            <a:ext cx="2351082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Malicious Insider</a:t>
            </a:r>
          </a:p>
        </p:txBody>
      </p:sp>
      <p:pic>
        <p:nvPicPr>
          <p:cNvPr id="4" name="Grafik 3" descr="Augenscan Silhouette">
            <a:extLst>
              <a:ext uri="{FF2B5EF4-FFF2-40B4-BE49-F238E27FC236}">
                <a16:creationId xmlns:a16="http://schemas.microsoft.com/office/drawing/2014/main" id="{96907AB6-3B09-BCFC-DA02-DD9503E73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6314" y="4575976"/>
            <a:ext cx="914400" cy="914400"/>
          </a:xfrm>
          <a:prstGeom prst="rect">
            <a:avLst/>
          </a:prstGeom>
        </p:spPr>
      </p:pic>
      <p:pic>
        <p:nvPicPr>
          <p:cNvPr id="5" name="Grafik 4" descr="Pfeil nach rechts mit einfarbiger Füllung">
            <a:extLst>
              <a:ext uri="{FF2B5EF4-FFF2-40B4-BE49-F238E27FC236}">
                <a16:creationId xmlns:a16="http://schemas.microsoft.com/office/drawing/2014/main" id="{53B48268-E624-2596-1172-FED12D335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1530" y="2489030"/>
            <a:ext cx="914400" cy="914400"/>
          </a:xfrm>
          <a:prstGeom prst="rect">
            <a:avLst/>
          </a:prstGeom>
        </p:spPr>
      </p:pic>
      <p:pic>
        <p:nvPicPr>
          <p:cNvPr id="6" name="Grafik 5" descr="Pfeil nach rechts mit einfarbiger Füllung">
            <a:extLst>
              <a:ext uri="{FF2B5EF4-FFF2-40B4-BE49-F238E27FC236}">
                <a16:creationId xmlns:a16="http://schemas.microsoft.com/office/drawing/2014/main" id="{A7D66122-2EF8-EFB7-FCE9-753AE620D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1530" y="4546428"/>
            <a:ext cx="914400" cy="914400"/>
          </a:xfrm>
          <a:prstGeom prst="rect">
            <a:avLst/>
          </a:prstGeom>
        </p:spPr>
      </p:pic>
      <p:sp>
        <p:nvSpPr>
          <p:cNvPr id="7" name="Inhaltsplatzhalter 16">
            <a:extLst>
              <a:ext uri="{FF2B5EF4-FFF2-40B4-BE49-F238E27FC236}">
                <a16:creationId xmlns:a16="http://schemas.microsoft.com/office/drawing/2014/main" id="{F104C6F5-5810-C97A-F38D-CB2AAEECCD95}"/>
              </a:ext>
            </a:extLst>
          </p:cNvPr>
          <p:cNvSpPr txBox="1">
            <a:spLocks/>
          </p:cNvSpPr>
          <p:nvPr/>
        </p:nvSpPr>
        <p:spPr>
          <a:xfrm>
            <a:off x="8362121" y="2489029"/>
            <a:ext cx="2351082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Steal or encrypt data for ransom</a:t>
            </a:r>
          </a:p>
        </p:txBody>
      </p:sp>
      <p:sp>
        <p:nvSpPr>
          <p:cNvPr id="9" name="Inhaltsplatzhalter 16">
            <a:extLst>
              <a:ext uri="{FF2B5EF4-FFF2-40B4-BE49-F238E27FC236}">
                <a16:creationId xmlns:a16="http://schemas.microsoft.com/office/drawing/2014/main" id="{46725743-0AA1-1D41-5745-C48CC9CC3080}"/>
              </a:ext>
            </a:extLst>
          </p:cNvPr>
          <p:cNvSpPr txBox="1">
            <a:spLocks/>
          </p:cNvSpPr>
          <p:nvPr/>
        </p:nvSpPr>
        <p:spPr>
          <a:xfrm>
            <a:off x="8362121" y="4546428"/>
            <a:ext cx="2351082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Possible whistleblowing</a:t>
            </a:r>
          </a:p>
        </p:txBody>
      </p:sp>
    </p:spTree>
    <p:extLst>
      <p:ext uri="{BB962C8B-B14F-4D97-AF65-F5344CB8AC3E}">
        <p14:creationId xmlns:p14="http://schemas.microsoft.com/office/powerpoint/2010/main" val="358126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5A164-DCCE-AB13-6A92-F1506301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A0916-71AC-316D-D14B-5A8E88ED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do we gain access?</a:t>
            </a:r>
          </a:p>
        </p:txBody>
      </p:sp>
      <p:pic>
        <p:nvPicPr>
          <p:cNvPr id="8" name="Grafik 7" descr="Männliches Profil Silhouette">
            <a:extLst>
              <a:ext uri="{FF2B5EF4-FFF2-40B4-BE49-F238E27FC236}">
                <a16:creationId xmlns:a16="http://schemas.microsoft.com/office/drawing/2014/main" id="{9820EA36-14FE-1258-4F14-D0A28722E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634" y="2514600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985E656-21DD-B281-B8B9-5FEC21E2B949}"/>
              </a:ext>
            </a:extLst>
          </p:cNvPr>
          <p:cNvSpPr txBox="1"/>
          <p:nvPr/>
        </p:nvSpPr>
        <p:spPr>
          <a:xfrm>
            <a:off x="2257785" y="3429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43ADA0D-23E5-61EE-D20C-F99C1E7CCF5E}"/>
              </a:ext>
            </a:extLst>
          </p:cNvPr>
          <p:cNvCxnSpPr/>
          <p:nvPr/>
        </p:nvCxnSpPr>
        <p:spPr>
          <a:xfrm>
            <a:off x="3083034" y="2709406"/>
            <a:ext cx="54785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Server Silhouette">
            <a:extLst>
              <a:ext uri="{FF2B5EF4-FFF2-40B4-BE49-F238E27FC236}">
                <a16:creationId xmlns:a16="http://schemas.microsoft.com/office/drawing/2014/main" id="{370931A8-0CDB-AC0B-EF11-075A139E3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1629" y="2523675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2C73D2E-D569-7997-93CF-C8B6D73DD258}"/>
              </a:ext>
            </a:extLst>
          </p:cNvPr>
          <p:cNvSpPr txBox="1"/>
          <p:nvPr/>
        </p:nvSpPr>
        <p:spPr>
          <a:xfrm>
            <a:off x="3993946" y="2320197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SSH2_MSG_USERAUTH_</a:t>
            </a:r>
            <a:r>
              <a:rPr lang="en-US" dirty="0">
                <a:solidFill>
                  <a:schemeClr val="accent2"/>
                </a:solidFill>
              </a:rPr>
              <a:t>REQUEST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779237F-4E5F-3E07-A669-A3386EF8EF5C}"/>
              </a:ext>
            </a:extLst>
          </p:cNvPr>
          <p:cNvCxnSpPr>
            <a:cxnSpLocks/>
          </p:cNvCxnSpPr>
          <p:nvPr/>
        </p:nvCxnSpPr>
        <p:spPr>
          <a:xfrm flipH="1">
            <a:off x="3083034" y="3212989"/>
            <a:ext cx="54785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DD00D09-5D6A-D4D6-050D-73D70BD5F992}"/>
              </a:ext>
            </a:extLst>
          </p:cNvPr>
          <p:cNvSpPr txBox="1"/>
          <p:nvPr/>
        </p:nvSpPr>
        <p:spPr>
          <a:xfrm>
            <a:off x="4273669" y="2806148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authenticate yourself!</a:t>
            </a:r>
          </a:p>
        </p:txBody>
      </p:sp>
      <p:pic>
        <p:nvPicPr>
          <p:cNvPr id="24" name="Grafik 23" descr="Männliches Profil Silhouette">
            <a:extLst>
              <a:ext uri="{FF2B5EF4-FFF2-40B4-BE49-F238E27FC236}">
                <a16:creationId xmlns:a16="http://schemas.microsoft.com/office/drawing/2014/main" id="{3B2367F7-1719-08EC-FA0E-FE3ECCBB4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9449" y="4526280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9F40FF77-63F7-D27E-A8AA-5E7EC01191D3}"/>
              </a:ext>
            </a:extLst>
          </p:cNvPr>
          <p:cNvSpPr txBox="1"/>
          <p:nvPr/>
        </p:nvSpPr>
        <p:spPr>
          <a:xfrm>
            <a:off x="2318600" y="54406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359230-E175-9C8C-0CB3-182C65765F35}"/>
              </a:ext>
            </a:extLst>
          </p:cNvPr>
          <p:cNvCxnSpPr/>
          <p:nvPr/>
        </p:nvCxnSpPr>
        <p:spPr>
          <a:xfrm>
            <a:off x="3143849" y="4721086"/>
            <a:ext cx="54785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Server Silhouette">
            <a:extLst>
              <a:ext uri="{FF2B5EF4-FFF2-40B4-BE49-F238E27FC236}">
                <a16:creationId xmlns:a16="http://schemas.microsoft.com/office/drawing/2014/main" id="{9BBBAA86-095C-DF8D-C5CE-07DDE3C72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2444" y="4535355"/>
            <a:ext cx="914400" cy="9144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D317E18-3770-9462-F125-9835A0D15A75}"/>
              </a:ext>
            </a:extLst>
          </p:cNvPr>
          <p:cNvSpPr txBox="1"/>
          <p:nvPr/>
        </p:nvSpPr>
        <p:spPr>
          <a:xfrm>
            <a:off x="4054761" y="4331877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SSH2_MSG_USERAUTH_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SUCCESS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B856E0-1391-946C-51B6-D99EF881FD2A}"/>
              </a:ext>
            </a:extLst>
          </p:cNvPr>
          <p:cNvCxnSpPr>
            <a:cxnSpLocks/>
          </p:cNvCxnSpPr>
          <p:nvPr/>
        </p:nvCxnSpPr>
        <p:spPr>
          <a:xfrm flipH="1">
            <a:off x="3143849" y="5224669"/>
            <a:ext cx="54785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5C7633FD-A782-D32B-EA78-1D2C9D8AD0DD}"/>
              </a:ext>
            </a:extLst>
          </p:cNvPr>
          <p:cNvSpPr txBox="1"/>
          <p:nvPr/>
        </p:nvSpPr>
        <p:spPr>
          <a:xfrm>
            <a:off x="3826242" y="4814918"/>
            <a:ext cx="411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Perfect, welcome in here is your shell!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37EA150-96B0-C47B-21E3-D53FD16530A4}"/>
              </a:ext>
            </a:extLst>
          </p:cNvPr>
          <p:cNvSpPr txBox="1"/>
          <p:nvPr/>
        </p:nvSpPr>
        <p:spPr>
          <a:xfrm>
            <a:off x="660992" y="279620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Normally: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7EFAB76-11DE-DC91-81F8-E16A77AFDCAB}"/>
              </a:ext>
            </a:extLst>
          </p:cNvPr>
          <p:cNvSpPr txBox="1"/>
          <p:nvPr/>
        </p:nvSpPr>
        <p:spPr>
          <a:xfrm>
            <a:off x="660992" y="4679328"/>
            <a:ext cx="159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libssh</a:t>
            </a:r>
            <a:r>
              <a:rPr lang="en-US" dirty="0"/>
              <a:t> vulnerability:</a:t>
            </a:r>
          </a:p>
        </p:txBody>
      </p:sp>
    </p:spTree>
    <p:extLst>
      <p:ext uri="{BB962C8B-B14F-4D97-AF65-F5344CB8AC3E}">
        <p14:creationId xmlns:p14="http://schemas.microsoft.com/office/powerpoint/2010/main" val="380082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DDEA1-41D6-6C5C-D5F2-4D4A5085F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6ACFC-9812-D297-7CFC-C4155E1E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Why is </a:t>
            </a:r>
            <a:r>
              <a:rPr lang="en-US" noProof="0" dirty="0" err="1"/>
              <a:t>thi</a:t>
            </a:r>
            <a:r>
              <a:rPr lang="en-US" dirty="0"/>
              <a:t>s dangerous? (CVE-2018-10933)</a:t>
            </a:r>
            <a:endParaRPr lang="en-US" noProof="0" dirty="0"/>
          </a:p>
        </p:txBody>
      </p:sp>
      <p:pic>
        <p:nvPicPr>
          <p:cNvPr id="7" name="Grafik 6" descr="Ein Bild, das Kreis, Grafiken, Farbigkeit, Logo enthält.&#10;&#10;KI-generierte Inhalte können fehlerhaft sein.">
            <a:extLst>
              <a:ext uri="{FF2B5EF4-FFF2-40B4-BE49-F238E27FC236}">
                <a16:creationId xmlns:a16="http://schemas.microsoft.com/office/drawing/2014/main" id="{5E9D683E-B511-58BA-50BC-EA575C93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1"/>
            <a:ext cx="4572000" cy="3429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BA774EC-6712-F037-084B-23436F282E69}"/>
              </a:ext>
            </a:extLst>
          </p:cNvPr>
          <p:cNvSpPr txBox="1"/>
          <p:nvPr/>
        </p:nvSpPr>
        <p:spPr>
          <a:xfrm>
            <a:off x="1250299" y="2284215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CVSS Rating of 9.1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991533C-BFC6-901A-7584-DB9B0012A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0" y="2400301"/>
            <a:ext cx="7620001" cy="3566160"/>
          </a:xfrm>
        </p:spPr>
        <p:txBody>
          <a:bodyPr anchor="ctr"/>
          <a:lstStyle/>
          <a:p>
            <a:pPr marL="285750" indent="-285750"/>
            <a:r>
              <a:rPr lang="en-US" dirty="0"/>
              <a:t>No authentication required.</a:t>
            </a:r>
          </a:p>
          <a:p>
            <a:pPr marL="285750" indent="-285750"/>
            <a:r>
              <a:rPr lang="en-US" dirty="0"/>
              <a:t>Exploitable over the Network</a:t>
            </a:r>
          </a:p>
          <a:p>
            <a:pPr marL="285750" indent="-285750"/>
            <a:r>
              <a:rPr lang="en-US" dirty="0"/>
              <a:t>Easy to exploit -&gt; More attackers</a:t>
            </a:r>
          </a:p>
          <a:p>
            <a:pPr marL="285750" indent="-285750"/>
            <a:r>
              <a:rPr lang="en-US" dirty="0"/>
              <a:t>Possibly shell access on the system -&gt; Further attacks possible</a:t>
            </a:r>
          </a:p>
        </p:txBody>
      </p:sp>
    </p:spTree>
    <p:extLst>
      <p:ext uri="{BB962C8B-B14F-4D97-AF65-F5344CB8AC3E}">
        <p14:creationId xmlns:p14="http://schemas.microsoft.com/office/powerpoint/2010/main" val="323195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18E6-849D-DF9F-D1FE-4AD26F488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4F55D-058E-1361-C434-2863C10E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Dirty COW explained – How to gain root access?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AB59E9F-1A65-AB63-4379-758E4D03FD3F}"/>
              </a:ext>
            </a:extLst>
          </p:cNvPr>
          <p:cNvSpPr/>
          <p:nvPr/>
        </p:nvSpPr>
        <p:spPr>
          <a:xfrm>
            <a:off x="1346479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360462E-C7EB-6755-6503-6C4E8C2B80E8}"/>
              </a:ext>
            </a:extLst>
          </p:cNvPr>
          <p:cNvSpPr/>
          <p:nvPr/>
        </p:nvSpPr>
        <p:spPr>
          <a:xfrm>
            <a:off x="5267011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EF855E8-2AA1-D949-7B34-2E81AF9EF26F}"/>
              </a:ext>
            </a:extLst>
          </p:cNvPr>
          <p:cNvSpPr/>
          <p:nvPr/>
        </p:nvSpPr>
        <p:spPr>
          <a:xfrm>
            <a:off x="1356527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BFD5F0-D084-4135-396B-1D72E608FB9C}"/>
              </a:ext>
            </a:extLst>
          </p:cNvPr>
          <p:cNvSpPr txBox="1"/>
          <p:nvPr/>
        </p:nvSpPr>
        <p:spPr>
          <a:xfrm>
            <a:off x="1306265" y="64886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F00CCDB-0E9C-113C-66A6-324727B09678}"/>
              </a:ext>
            </a:extLst>
          </p:cNvPr>
          <p:cNvSpPr txBox="1"/>
          <p:nvPr/>
        </p:nvSpPr>
        <p:spPr>
          <a:xfrm>
            <a:off x="5323192" y="649614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E894C69-CE53-EA27-D6AB-EE0D9A780371}"/>
              </a:ext>
            </a:extLst>
          </p:cNvPr>
          <p:cNvSpPr txBox="1"/>
          <p:nvPr/>
        </p:nvSpPr>
        <p:spPr>
          <a:xfrm>
            <a:off x="9374955" y="548639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Drive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71CEA65F-64EB-EBDA-F767-F7D41E1C5D1C}"/>
              </a:ext>
            </a:extLst>
          </p:cNvPr>
          <p:cNvSpPr/>
          <p:nvPr/>
        </p:nvSpPr>
        <p:spPr>
          <a:xfrm>
            <a:off x="5312735" y="3239586"/>
            <a:ext cx="1545616" cy="9927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Contents</a:t>
            </a:r>
          </a:p>
          <a:p>
            <a:pPr algn="ctr"/>
            <a:r>
              <a:rPr lang="en-US" sz="1600" dirty="0"/>
              <a:t>(Read-Only)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5E41E5AD-9E01-0DDE-552F-4E5E3DEF9C17}"/>
              </a:ext>
            </a:extLst>
          </p:cNvPr>
          <p:cNvCxnSpPr>
            <a:stCxn id="37" idx="1"/>
            <a:endCxn id="42" idx="3"/>
          </p:cNvCxnSpPr>
          <p:nvPr/>
        </p:nvCxnSpPr>
        <p:spPr>
          <a:xfrm flipH="1" flipV="1">
            <a:off x="6858351" y="3735975"/>
            <a:ext cx="2329192" cy="615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78DB4F3-0920-9F30-B41F-56EFD0248241}"/>
              </a:ext>
            </a:extLst>
          </p:cNvPr>
          <p:cNvGrpSpPr/>
          <p:nvPr/>
        </p:nvGrpSpPr>
        <p:grpSpPr>
          <a:xfrm>
            <a:off x="9187543" y="3217481"/>
            <a:ext cx="1647930" cy="2268918"/>
            <a:chOff x="9187543" y="3217481"/>
            <a:chExt cx="1647930" cy="2268918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D70A3D9A-75BE-F1DC-9A2B-F83902596CE6}"/>
                </a:ext>
              </a:extLst>
            </p:cNvPr>
            <p:cNvSpPr/>
            <p:nvPr/>
          </p:nvSpPr>
          <p:spPr>
            <a:xfrm>
              <a:off x="9187543" y="3217481"/>
              <a:ext cx="1647930" cy="2268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58166CA-A5F7-31E8-255E-B42489D95872}"/>
                </a:ext>
              </a:extLst>
            </p:cNvPr>
            <p:cNvSpPr/>
            <p:nvPr/>
          </p:nvSpPr>
          <p:spPr>
            <a:xfrm>
              <a:off x="9374955" y="3421105"/>
              <a:ext cx="1273105" cy="12457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363EB2-896A-20F3-6970-2B51F0F91D8F}"/>
                </a:ext>
              </a:extLst>
            </p:cNvPr>
            <p:cNvSpPr/>
            <p:nvPr/>
          </p:nvSpPr>
          <p:spPr>
            <a:xfrm>
              <a:off x="9845855" y="3889096"/>
              <a:ext cx="331304" cy="3097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F8A633AA-CA74-9A75-6982-4B10B82464A7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159" y="4351940"/>
              <a:ext cx="329157" cy="666467"/>
            </a:xfrm>
            <a:prstGeom prst="line">
              <a:avLst/>
            </a:prstGeom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683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3F124-35E7-5B81-DB66-9F818669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A5A7F-A6DA-C49D-5E9B-994AB5A9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Dirty COW explained – How to gain root access?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F37EB9E-3DC3-42BD-1707-96B976EF2A34}"/>
              </a:ext>
            </a:extLst>
          </p:cNvPr>
          <p:cNvSpPr/>
          <p:nvPr/>
        </p:nvSpPr>
        <p:spPr>
          <a:xfrm>
            <a:off x="1346479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3ECF356-AD82-DD07-FE6E-B52812FFDD43}"/>
              </a:ext>
            </a:extLst>
          </p:cNvPr>
          <p:cNvSpPr/>
          <p:nvPr/>
        </p:nvSpPr>
        <p:spPr>
          <a:xfrm>
            <a:off x="5267011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B1F394C-776A-125D-AF19-E7B269F6837B}"/>
              </a:ext>
            </a:extLst>
          </p:cNvPr>
          <p:cNvSpPr/>
          <p:nvPr/>
        </p:nvSpPr>
        <p:spPr>
          <a:xfrm>
            <a:off x="9187543" y="3217481"/>
            <a:ext cx="1647930" cy="22689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DC128E2-B3CD-148F-0DCA-9F1AEBB0BB37}"/>
              </a:ext>
            </a:extLst>
          </p:cNvPr>
          <p:cNvSpPr/>
          <p:nvPr/>
        </p:nvSpPr>
        <p:spPr>
          <a:xfrm>
            <a:off x="1356527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C13FF11-9F16-73ED-A27A-A0E0B626E0BB}"/>
              </a:ext>
            </a:extLst>
          </p:cNvPr>
          <p:cNvSpPr txBox="1"/>
          <p:nvPr/>
        </p:nvSpPr>
        <p:spPr>
          <a:xfrm>
            <a:off x="1306265" y="64886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FFBEC5F-6DD7-5D9B-9DEE-A581EC68D02D}"/>
              </a:ext>
            </a:extLst>
          </p:cNvPr>
          <p:cNvSpPr txBox="1"/>
          <p:nvPr/>
        </p:nvSpPr>
        <p:spPr>
          <a:xfrm>
            <a:off x="5323192" y="649614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4C343EF-DB23-5422-79E9-C6C26FE2F8A5}"/>
              </a:ext>
            </a:extLst>
          </p:cNvPr>
          <p:cNvSpPr txBox="1"/>
          <p:nvPr/>
        </p:nvSpPr>
        <p:spPr>
          <a:xfrm>
            <a:off x="9374955" y="548639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Drive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79E5DBF6-56E1-573D-80FE-E2CC420696EF}"/>
              </a:ext>
            </a:extLst>
          </p:cNvPr>
          <p:cNvSpPr/>
          <p:nvPr/>
        </p:nvSpPr>
        <p:spPr>
          <a:xfrm>
            <a:off x="5312735" y="3239586"/>
            <a:ext cx="1545616" cy="9927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Contents</a:t>
            </a:r>
          </a:p>
          <a:p>
            <a:pPr algn="ctr"/>
            <a:r>
              <a:rPr lang="en-US" sz="1600" dirty="0"/>
              <a:t>(Read-Only)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BD1A969-0FA6-DDF7-C7BF-B8AC87C86F15}"/>
              </a:ext>
            </a:extLst>
          </p:cNvPr>
          <p:cNvCxnSpPr>
            <a:stCxn id="37" idx="1"/>
            <a:endCxn id="42" idx="3"/>
          </p:cNvCxnSpPr>
          <p:nvPr/>
        </p:nvCxnSpPr>
        <p:spPr>
          <a:xfrm flipH="1" flipV="1">
            <a:off x="6858351" y="3735975"/>
            <a:ext cx="2329192" cy="615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BAA92314-A295-35C6-6059-7F4C450E1F4F}"/>
              </a:ext>
            </a:extLst>
          </p:cNvPr>
          <p:cNvSpPr/>
          <p:nvPr/>
        </p:nvSpPr>
        <p:spPr>
          <a:xfrm>
            <a:off x="1366575" y="3830430"/>
            <a:ext cx="1637882" cy="8038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Pointer made by </a:t>
            </a:r>
            <a:r>
              <a:rPr lang="en-US" sz="1600" dirty="0" err="1"/>
              <a:t>mmap</a:t>
            </a:r>
            <a:r>
              <a:rPr lang="en-US" sz="1600" dirty="0"/>
              <a:t>()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18B1E81-4105-2068-B6C2-D3597C197A2A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3004457" y="3735975"/>
            <a:ext cx="2308278" cy="4963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84684C4-4F60-878E-3CDE-E1DE20C4AFEA}"/>
              </a:ext>
            </a:extLst>
          </p:cNvPr>
          <p:cNvGrpSpPr/>
          <p:nvPr/>
        </p:nvGrpSpPr>
        <p:grpSpPr>
          <a:xfrm>
            <a:off x="9187032" y="3217481"/>
            <a:ext cx="1647930" cy="2268918"/>
            <a:chOff x="9187543" y="3217481"/>
            <a:chExt cx="1647930" cy="226891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4B34619-11BA-3070-8341-BAEB3397B2F3}"/>
                </a:ext>
              </a:extLst>
            </p:cNvPr>
            <p:cNvSpPr/>
            <p:nvPr/>
          </p:nvSpPr>
          <p:spPr>
            <a:xfrm>
              <a:off x="9187543" y="3217481"/>
              <a:ext cx="1647930" cy="2268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C91E2C-B7BC-D1C1-DEBA-29420A29CEBB}"/>
                </a:ext>
              </a:extLst>
            </p:cNvPr>
            <p:cNvSpPr/>
            <p:nvPr/>
          </p:nvSpPr>
          <p:spPr>
            <a:xfrm>
              <a:off x="9374955" y="3421105"/>
              <a:ext cx="1273105" cy="12457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9CCE7D-4C37-AF9B-B9C6-58E17604074F}"/>
                </a:ext>
              </a:extLst>
            </p:cNvPr>
            <p:cNvSpPr/>
            <p:nvPr/>
          </p:nvSpPr>
          <p:spPr>
            <a:xfrm>
              <a:off x="9845855" y="3889096"/>
              <a:ext cx="331304" cy="3097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C254E21C-50D3-2ACB-51B5-53FF16FD13E1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159" y="4351940"/>
              <a:ext cx="329157" cy="666467"/>
            </a:xfrm>
            <a:prstGeom prst="line">
              <a:avLst/>
            </a:prstGeom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98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A3BD0-C0AC-3CFB-2AD3-6F174BE8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6A002-1D55-B2B7-E1FE-4AF08F19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Dirty COW explained – How to gain root access?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E2C950D-EEC6-0A78-BF85-67E9FD86D37C}"/>
              </a:ext>
            </a:extLst>
          </p:cNvPr>
          <p:cNvSpPr/>
          <p:nvPr/>
        </p:nvSpPr>
        <p:spPr>
          <a:xfrm>
            <a:off x="1346479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D91C13B-79D9-13D4-062D-C978313D6B36}"/>
              </a:ext>
            </a:extLst>
          </p:cNvPr>
          <p:cNvSpPr/>
          <p:nvPr/>
        </p:nvSpPr>
        <p:spPr>
          <a:xfrm>
            <a:off x="5267011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6F3A4C9-A88E-119D-0272-2056FA569936}"/>
              </a:ext>
            </a:extLst>
          </p:cNvPr>
          <p:cNvSpPr/>
          <p:nvPr/>
        </p:nvSpPr>
        <p:spPr>
          <a:xfrm>
            <a:off x="9187543" y="3217481"/>
            <a:ext cx="1647930" cy="22689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D018726-FE2C-D0B0-0E1C-76A49E2F5D1C}"/>
              </a:ext>
            </a:extLst>
          </p:cNvPr>
          <p:cNvSpPr/>
          <p:nvPr/>
        </p:nvSpPr>
        <p:spPr>
          <a:xfrm>
            <a:off x="1356527" y="2176472"/>
            <a:ext cx="1647930" cy="4350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FA3528D-1879-2CE1-868F-8E3985AACE9C}"/>
              </a:ext>
            </a:extLst>
          </p:cNvPr>
          <p:cNvSpPr txBox="1"/>
          <p:nvPr/>
        </p:nvSpPr>
        <p:spPr>
          <a:xfrm>
            <a:off x="1306265" y="64886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Memory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9F60CE8-6C7D-0C1C-E983-3FF32800DFF9}"/>
              </a:ext>
            </a:extLst>
          </p:cNvPr>
          <p:cNvSpPr txBox="1"/>
          <p:nvPr/>
        </p:nvSpPr>
        <p:spPr>
          <a:xfrm>
            <a:off x="5323192" y="649614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8916252-412B-87FC-1BF6-762C78CDF1B7}"/>
              </a:ext>
            </a:extLst>
          </p:cNvPr>
          <p:cNvSpPr txBox="1"/>
          <p:nvPr/>
        </p:nvSpPr>
        <p:spPr>
          <a:xfrm>
            <a:off x="9374955" y="548639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Drive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B768743C-078E-44F1-A735-FB5654ECF6C7}"/>
              </a:ext>
            </a:extLst>
          </p:cNvPr>
          <p:cNvSpPr/>
          <p:nvPr/>
        </p:nvSpPr>
        <p:spPr>
          <a:xfrm>
            <a:off x="5312735" y="3239586"/>
            <a:ext cx="1545616" cy="9927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Contents</a:t>
            </a:r>
          </a:p>
          <a:p>
            <a:pPr algn="ctr"/>
            <a:r>
              <a:rPr lang="en-US" sz="1600" dirty="0"/>
              <a:t>(Read-Only)</a:t>
            </a:r>
            <a:endParaRPr lang="en-US" dirty="0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C17658F-D962-2F75-B0EA-5265E9FBB6BA}"/>
              </a:ext>
            </a:extLst>
          </p:cNvPr>
          <p:cNvCxnSpPr>
            <a:stCxn id="37" idx="1"/>
            <a:endCxn id="42" idx="3"/>
          </p:cNvCxnSpPr>
          <p:nvPr/>
        </p:nvCxnSpPr>
        <p:spPr>
          <a:xfrm flipH="1" flipV="1">
            <a:off x="6858351" y="3735975"/>
            <a:ext cx="2329192" cy="6159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A2F1565-15D9-6571-D27E-7653161CA477}"/>
              </a:ext>
            </a:extLst>
          </p:cNvPr>
          <p:cNvSpPr/>
          <p:nvPr/>
        </p:nvSpPr>
        <p:spPr>
          <a:xfrm>
            <a:off x="1366575" y="3830430"/>
            <a:ext cx="1637882" cy="8038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Pointer made by </a:t>
            </a:r>
            <a:r>
              <a:rPr lang="en-US" sz="1600" dirty="0" err="1"/>
              <a:t>mmap</a:t>
            </a:r>
            <a:r>
              <a:rPr lang="en-US" sz="1600" dirty="0"/>
              <a:t>()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476016D-54BE-E0F8-6659-CE14FDCC755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004457" y="4232364"/>
            <a:ext cx="2318735" cy="942312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5E62FC4-A01C-C690-6081-F91585264FF9}"/>
              </a:ext>
            </a:extLst>
          </p:cNvPr>
          <p:cNvSpPr/>
          <p:nvPr/>
        </p:nvSpPr>
        <p:spPr>
          <a:xfrm>
            <a:off x="5323192" y="4678287"/>
            <a:ext cx="1545616" cy="99277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Contents</a:t>
            </a:r>
          </a:p>
          <a:p>
            <a:pPr algn="ctr"/>
            <a:r>
              <a:rPr lang="en-US" sz="1600" dirty="0"/>
              <a:t>(Private copy)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187FC-07FB-C8EF-0C78-F9B78734B069}"/>
              </a:ext>
            </a:extLst>
          </p:cNvPr>
          <p:cNvGrpSpPr/>
          <p:nvPr/>
        </p:nvGrpSpPr>
        <p:grpSpPr>
          <a:xfrm>
            <a:off x="9184339" y="3217481"/>
            <a:ext cx="1647930" cy="2268918"/>
            <a:chOff x="9187543" y="3217481"/>
            <a:chExt cx="1647930" cy="226891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F6E7EC8-81AF-FCB3-71CB-AB8B8852851D}"/>
                </a:ext>
              </a:extLst>
            </p:cNvPr>
            <p:cNvSpPr/>
            <p:nvPr/>
          </p:nvSpPr>
          <p:spPr>
            <a:xfrm>
              <a:off x="9187543" y="3217481"/>
              <a:ext cx="1647930" cy="22689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E36D8F-E9EF-920E-F009-316A9B42656F}"/>
                </a:ext>
              </a:extLst>
            </p:cNvPr>
            <p:cNvSpPr/>
            <p:nvPr/>
          </p:nvSpPr>
          <p:spPr>
            <a:xfrm>
              <a:off x="9374955" y="3421105"/>
              <a:ext cx="1273105" cy="12457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F051A-6623-64A1-CBE8-7D4630937C24}"/>
                </a:ext>
              </a:extLst>
            </p:cNvPr>
            <p:cNvSpPr/>
            <p:nvPr/>
          </p:nvSpPr>
          <p:spPr>
            <a:xfrm>
              <a:off x="9845855" y="3889096"/>
              <a:ext cx="331304" cy="3097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A3AA7A96-A676-5D9F-961B-DE2F05EAA3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159" y="4351940"/>
              <a:ext cx="329157" cy="666467"/>
            </a:xfrm>
            <a:prstGeom prst="line">
              <a:avLst/>
            </a:prstGeom>
            <a:ln w="152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505796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Macintosh PowerPoint</Application>
  <PresentationFormat>Breitbild</PresentationFormat>
  <Paragraphs>101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Grandview Display</vt:lpstr>
      <vt:lpstr>DashVTI</vt:lpstr>
      <vt:lpstr>Multistage Attack on a Linux Server</vt:lpstr>
      <vt:lpstr>What is our Project about?</vt:lpstr>
      <vt:lpstr>Problem Statement</vt:lpstr>
      <vt:lpstr>What are our adversaries?</vt:lpstr>
      <vt:lpstr>How do we gain access?</vt:lpstr>
      <vt:lpstr>Why is this dangerous? (CVE-2018-10933)</vt:lpstr>
      <vt:lpstr>Dirty COW explained – How to gain root access?</vt:lpstr>
      <vt:lpstr>Dirty COW explained – How to gain root access?</vt:lpstr>
      <vt:lpstr>Dirty COW explained – How to gain root access?</vt:lpstr>
      <vt:lpstr>Dirty COW explained – How to gain root access?</vt:lpstr>
      <vt:lpstr>Dirty COW explained – How to gain root access?</vt:lpstr>
      <vt:lpstr>Dirty COW explained – How to gain root access?</vt:lpstr>
      <vt:lpstr>Why is this dangerous? (CVE-2016-5195)</vt:lpstr>
      <vt:lpstr>Our Exploit Setup</vt:lpstr>
      <vt:lpstr>Our Exploit Plan</vt:lpstr>
      <vt:lpstr>Our Mitigation Strategies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Henrik Lümkemann</dc:creator>
  <cp:lastModifiedBy>Henrik Lümkemann</cp:lastModifiedBy>
  <cp:revision>10</cp:revision>
  <dcterms:created xsi:type="dcterms:W3CDTF">2025-06-18T13:31:13Z</dcterms:created>
  <dcterms:modified xsi:type="dcterms:W3CDTF">2025-06-18T15:33:03Z</dcterms:modified>
</cp:coreProperties>
</file>